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96C933-2F51-4DF5-A786-A578888F5412}"/>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8ADC9CFE-5F59-4975-9812-E4D89A717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3D4CBEDE-B5ED-4BFC-AF8F-9D97F1846E12}"/>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20794322-2950-4FE4-AB1D-F3C6D265403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6353EC3-E3D5-4E56-B49E-FDA66556A1E7}"/>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72872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849ECB-F22A-4DEA-B201-92661092D2D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C50C4A7-E0AB-4C61-B573-30D14F78C8A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99DDE47-9A4C-4EAD-9A71-1D3A0367AB11}"/>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03EDBDF6-D439-463A-A963-1DE86EFF1BE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75D070F-1539-40EC-AC8F-B8A8847B5206}"/>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27124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DF160D0-5097-429F-AEA6-FE337638575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A3CF0C8-40E4-4CAB-97AD-73928423C09F}"/>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56F6922-4B86-41E9-A700-128E9AD3E2DF}"/>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C1505965-68A0-489B-9E92-8D79AA92591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C62BBE5-1FEB-4ED5-A148-7F308A56639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2280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6590D7-5C50-43FB-A411-F67B9E25AA7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B8C0BC6-7492-49AF-8A9D-F850B17EAFA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338277A-D967-46BC-97A6-256BBB1EE1BE}"/>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C01AF3D3-C056-41AF-B196-6AE04B7C31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880CA0F-B560-4B06-B909-A738AF157EA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092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8719EF-8E31-4FCF-BFF6-86E7E893B1D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0DEE52CA-0118-4735-9376-AF70232F7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48170316-6728-4267-9197-8CBD36F49CFF}"/>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38CCC891-5418-4ACE-A7E8-9293A9CC58B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FA99536-FC2A-428E-A85F-6FC7D39B3F11}"/>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93413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1A8EE8-CD60-473A-9EE0-93D0FB290C1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4B4C15C-DC7E-4113-A89A-2741842B9B76}"/>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9E2B55A-5A81-4273-8AD4-F160D687A55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14C0B99-F4AF-40C0-ABE5-DA12A161AC00}"/>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6" name="Označba mesta noge 5">
            <a:extLst>
              <a:ext uri="{FF2B5EF4-FFF2-40B4-BE49-F238E27FC236}">
                <a16:creationId xmlns:a16="http://schemas.microsoft.com/office/drawing/2014/main" id="{15A973A1-39D5-4D63-A935-3E2094BC9DF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2B1CDC2-69A5-423E-887C-2BA57CD5D95D}"/>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5674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B07DE9-B039-4717-9971-6385EFAAE72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2C7C242-8B7F-4DD1-8FFA-EA8D4D0CF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544280BA-0B49-4332-A4AD-9C92747BB4B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935CEB76-E81B-4DA5-8E62-E3B442A7B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8ED31A82-0232-459D-9DFA-820E3EE7940D}"/>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6E373897-E315-49F4-8F94-9EA2617E6A90}"/>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8" name="Označba mesta noge 7">
            <a:extLst>
              <a:ext uri="{FF2B5EF4-FFF2-40B4-BE49-F238E27FC236}">
                <a16:creationId xmlns:a16="http://schemas.microsoft.com/office/drawing/2014/main" id="{770AD376-EE34-41E7-A619-CB97E531073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935C2FF-8BB2-4E13-9CC4-0C0B19AA0C4E}"/>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90252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E75762-43F1-41E1-86B4-D22317D78758}"/>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53EDA0CB-8FFA-4516-9D82-298A44F99E9A}"/>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4" name="Označba mesta noge 3">
            <a:extLst>
              <a:ext uri="{FF2B5EF4-FFF2-40B4-BE49-F238E27FC236}">
                <a16:creationId xmlns:a16="http://schemas.microsoft.com/office/drawing/2014/main" id="{9EC25D10-CD82-4975-ACF4-35204BEE2CE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8F1E7E1E-9212-486B-8BF4-83345925F219}"/>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30330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A36EB9E3-831F-4153-A070-33CE04D5935F}"/>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3" name="Označba mesta noge 2">
            <a:extLst>
              <a:ext uri="{FF2B5EF4-FFF2-40B4-BE49-F238E27FC236}">
                <a16:creationId xmlns:a16="http://schemas.microsoft.com/office/drawing/2014/main" id="{8B6C0E66-9B36-4DB9-BF98-4BD52F9E3932}"/>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359DD5C0-22C2-4F59-989A-DFA9BB59EEC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408343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53F5E4-E3FE-4767-A92D-8D856849105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A36DA01-CD25-4BB5-BA33-BF67A509D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4C65146-E482-4A11-A44B-C1807BC3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5EB9FD2-8220-4066-BD9E-91E4C5AA741E}"/>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6" name="Označba mesta noge 5">
            <a:extLst>
              <a:ext uri="{FF2B5EF4-FFF2-40B4-BE49-F238E27FC236}">
                <a16:creationId xmlns:a16="http://schemas.microsoft.com/office/drawing/2014/main" id="{07254901-C491-4A6B-8B33-3BA82C783BB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FFBDE04-96B0-42FA-921A-75B4AF7927D2}"/>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49124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3DFF9D-11D0-404F-8A72-8FE838FF92F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8457258B-6DB9-4195-A935-1B3D55BD8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555257E-B9D3-4448-9D55-90B6DB5EC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D25C514-8529-4519-9D46-41F16AE866D0}"/>
              </a:ext>
            </a:extLst>
          </p:cNvPr>
          <p:cNvSpPr>
            <a:spLocks noGrp="1"/>
          </p:cNvSpPr>
          <p:nvPr>
            <p:ph type="dt" sz="half" idx="10"/>
          </p:nvPr>
        </p:nvSpPr>
        <p:spPr/>
        <p:txBody>
          <a:bodyPr/>
          <a:lstStyle/>
          <a:p>
            <a:fld id="{8CD706DF-FC85-4E24-A188-D64145843AB3}" type="datetimeFigureOut">
              <a:rPr lang="sl-SI" smtClean="0"/>
              <a:t>5. 04. 2020</a:t>
            </a:fld>
            <a:endParaRPr lang="sl-SI"/>
          </a:p>
        </p:txBody>
      </p:sp>
      <p:sp>
        <p:nvSpPr>
          <p:cNvPr id="6" name="Označba mesta noge 5">
            <a:extLst>
              <a:ext uri="{FF2B5EF4-FFF2-40B4-BE49-F238E27FC236}">
                <a16:creationId xmlns:a16="http://schemas.microsoft.com/office/drawing/2014/main" id="{74178B63-545E-4190-AB3F-008476E22B6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8DAF82C-1494-4ECC-850E-9A7656F93FE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67947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CF490A4-D518-429C-A648-C76383EA7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5DEDD7D-4706-4CC9-8AE4-8E18505FC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0E92E93-8ECC-4FD2-959A-81F120B2F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706DF-FC85-4E24-A188-D64145843AB3}" type="datetimeFigureOut">
              <a:rPr lang="sl-SI" smtClean="0"/>
              <a:t>5. 04. 2020</a:t>
            </a:fld>
            <a:endParaRPr lang="sl-SI"/>
          </a:p>
        </p:txBody>
      </p:sp>
      <p:sp>
        <p:nvSpPr>
          <p:cNvPr id="5" name="Označba mesta noge 4">
            <a:extLst>
              <a:ext uri="{FF2B5EF4-FFF2-40B4-BE49-F238E27FC236}">
                <a16:creationId xmlns:a16="http://schemas.microsoft.com/office/drawing/2014/main" id="{F04DB3B2-D28D-4210-A9C3-DAA608274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31ADC81-E430-41E6-B008-6A7AAFA97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F3D41-B984-469F-9FFF-9C6B7FB934BC}" type="slidenum">
              <a:rPr lang="sl-SI" smtClean="0"/>
              <a:t>‹#›</a:t>
            </a:fld>
            <a:endParaRPr lang="sl-SI"/>
          </a:p>
        </p:txBody>
      </p:sp>
    </p:spTree>
    <p:extLst>
      <p:ext uri="{BB962C8B-B14F-4D97-AF65-F5344CB8AC3E}">
        <p14:creationId xmlns:p14="http://schemas.microsoft.com/office/powerpoint/2010/main" val="58223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0.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F7860B-73E3-4E5B-85B6-9376DD1916FC}"/>
              </a:ext>
            </a:extLst>
          </p:cNvPr>
          <p:cNvSpPr>
            <a:spLocks noGrp="1"/>
          </p:cNvSpPr>
          <p:nvPr>
            <p:ph type="ctrTitle"/>
          </p:nvPr>
        </p:nvSpPr>
        <p:spPr>
          <a:xfrm>
            <a:off x="553793" y="1817821"/>
            <a:ext cx="8718996" cy="4633779"/>
          </a:xfrm>
        </p:spPr>
        <p:txBody>
          <a:bodyPr>
            <a:normAutofit fontScale="90000"/>
          </a:bodyPr>
          <a:lstStyle/>
          <a:p>
            <a:pPr algn="l" defTabSz="798513">
              <a:tabLst>
                <a:tab pos="7894638" algn="l"/>
              </a:tabLst>
            </a:pPr>
            <a:r>
              <a:rPr lang="sl-SI" b="1" dirty="0">
                <a:solidFill>
                  <a:schemeClr val="accent5">
                    <a:lumMod val="75000"/>
                  </a:schemeClr>
                </a:solidFill>
              </a:rPr>
              <a:t>POZDRAVLJEN BISTROGLAVEC </a:t>
            </a:r>
            <a:br>
              <a:rPr lang="sl-SI" b="1" dirty="0">
                <a:solidFill>
                  <a:schemeClr val="accent5">
                    <a:lumMod val="75000"/>
                  </a:schemeClr>
                </a:solidFill>
              </a:rPr>
            </a:br>
            <a:r>
              <a:rPr lang="sl-SI" b="1" dirty="0">
                <a:solidFill>
                  <a:schemeClr val="accent5">
                    <a:lumMod val="75000"/>
                  </a:schemeClr>
                </a:solidFill>
              </a:rPr>
              <a:t>SI PRIPRAVLJEN ZA KVIZ?</a:t>
            </a:r>
            <a:br>
              <a:rPr lang="sl-SI" b="1" dirty="0">
                <a:solidFill>
                  <a:schemeClr val="accent5">
                    <a:lumMod val="75000"/>
                  </a:schemeClr>
                </a:solidFill>
              </a:rPr>
            </a:br>
            <a:r>
              <a:rPr lang="sl-SI" dirty="0"/>
              <a:t/>
            </a:r>
            <a:br>
              <a:rPr lang="sl-SI" dirty="0"/>
            </a:br>
            <a:r>
              <a:rPr lang="sl-SI" sz="3100" dirty="0"/>
              <a:t>PA ZAČNIMO. PREBERI NALOGO (ČE NE GRE PROSI STARŠE, DA TI POMAGAJO). </a:t>
            </a:r>
            <a:br>
              <a:rPr lang="sl-SI" sz="3100" dirty="0"/>
            </a:br>
            <a:r>
              <a:rPr lang="sl-SI" sz="3100" dirty="0"/>
              <a:t>ČRKO PRAVILNE TRDITVE NAPIŠI NA LIST.</a:t>
            </a:r>
            <a:br>
              <a:rPr lang="sl-SI" sz="3100" dirty="0"/>
            </a:br>
            <a:r>
              <a:rPr lang="sl-SI" sz="3100" dirty="0"/>
              <a:t>IZPISANE ČRKE TI BODO DALE NOVO BESEDO. </a:t>
            </a:r>
            <a:br>
              <a:rPr lang="sl-SI" sz="3100" dirty="0"/>
            </a:br>
            <a:r>
              <a:rPr lang="sl-SI" sz="4900" dirty="0"/>
              <a:t/>
            </a:r>
            <a:br>
              <a:rPr lang="sl-SI" sz="4900" dirty="0"/>
            </a:br>
            <a:endParaRPr lang="sl-SI" dirty="0"/>
          </a:p>
        </p:txBody>
      </p:sp>
      <p:pic>
        <p:nvPicPr>
          <p:cNvPr id="1026" name="Picture 2" descr="Little boy with good idea | Premium Vector">
            <a:extLst>
              <a:ext uri="{FF2B5EF4-FFF2-40B4-BE49-F238E27FC236}">
                <a16:creationId xmlns:a16="http://schemas.microsoft.com/office/drawing/2014/main" id="{61D1631F-6CED-4D61-8E66-8D09FD6C1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097" y="1586002"/>
            <a:ext cx="3184650" cy="463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5DAF97C-7E26-41E4-B562-DD9557ED19A1}"/>
              </a:ext>
            </a:extLst>
          </p:cNvPr>
          <p:cNvSpPr>
            <a:spLocks noGrp="1"/>
          </p:cNvSpPr>
          <p:nvPr>
            <p:ph idx="1"/>
          </p:nvPr>
        </p:nvSpPr>
        <p:spPr>
          <a:xfrm>
            <a:off x="593502" y="190008"/>
            <a:ext cx="10881574"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1. MIŠKA MINKA JE V LABIRINTU (GLEJ SLIKO). DO KATERE DOBROTE LAHKO PRIDE?</a:t>
            </a:r>
          </a:p>
        </p:txBody>
      </p:sp>
      <p:pic>
        <p:nvPicPr>
          <p:cNvPr id="5" name="Slika 4">
            <a:extLst>
              <a:ext uri="{FF2B5EF4-FFF2-40B4-BE49-F238E27FC236}">
                <a16:creationId xmlns:a16="http://schemas.microsoft.com/office/drawing/2014/main" id="{8ADD68CB-0CBA-41E1-AD01-A08806517BED}"/>
              </a:ext>
            </a:extLst>
          </p:cNvPr>
          <p:cNvPicPr>
            <a:picLocks noChangeAspect="1"/>
          </p:cNvPicPr>
          <p:nvPr/>
        </p:nvPicPr>
        <p:blipFill>
          <a:blip r:embed="rId2"/>
          <a:stretch>
            <a:fillRect/>
          </a:stretch>
        </p:blipFill>
        <p:spPr>
          <a:xfrm>
            <a:off x="3178936" y="681038"/>
            <a:ext cx="4603684" cy="4637938"/>
          </a:xfrm>
          <a:prstGeom prst="rect">
            <a:avLst/>
          </a:prstGeom>
        </p:spPr>
      </p:pic>
      <p:sp>
        <p:nvSpPr>
          <p:cNvPr id="6" name="Označba mesta vsebine 2">
            <a:extLst>
              <a:ext uri="{FF2B5EF4-FFF2-40B4-BE49-F238E27FC236}">
                <a16:creationId xmlns:a16="http://schemas.microsoft.com/office/drawing/2014/main" id="{3FAEF61A-773D-4F5E-92DF-8EC529E93E09}"/>
              </a:ext>
            </a:extLst>
          </p:cNvPr>
          <p:cNvSpPr txBox="1">
            <a:spLocks/>
          </p:cNvSpPr>
          <p:nvPr/>
        </p:nvSpPr>
        <p:spPr>
          <a:xfrm>
            <a:off x="655213" y="5849247"/>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(A)                            (R)                              (Z)                              (S)                               (J)</a:t>
            </a:r>
          </a:p>
        </p:txBody>
      </p:sp>
      <p:pic>
        <p:nvPicPr>
          <p:cNvPr id="7" name="Slika 6" descr="Fruit Clipart Banana - Banana Fruit Clipart, HD Png Download ...">
            <a:extLst>
              <a:ext uri="{FF2B5EF4-FFF2-40B4-BE49-F238E27FC236}">
                <a16:creationId xmlns:a16="http://schemas.microsoft.com/office/drawing/2014/main" id="{B15E3838-C5F0-46EF-8ABB-7EBC780E9149}"/>
              </a:ext>
            </a:extLst>
          </p:cNvPr>
          <p:cNvPicPr/>
          <p:nvPr/>
        </p:nvPicPr>
        <p:blipFill>
          <a:blip r:embed="rId3" cstate="hqprint">
            <a:extLst>
              <a:ext uri="{BEBA8EAE-BF5A-486C-A8C5-ECC9F3942E4B}">
                <a14:imgProps xmlns:a14="http://schemas.microsoft.com/office/drawing/2010/main">
                  <a14:imgLayer r:embed="rId4">
                    <a14:imgEffect>
                      <a14:backgroundRemoval t="2151" b="98253" l="1512" r="98721"/>
                    </a14:imgEffect>
                  </a14:imgLayer>
                </a14:imgProps>
              </a:ext>
              <a:ext uri="{28A0092B-C50C-407E-A947-70E740481C1C}">
                <a14:useLocalDpi xmlns:a14="http://schemas.microsoft.com/office/drawing/2010/main" val="0"/>
              </a:ext>
            </a:extLst>
          </a:blip>
          <a:srcRect/>
          <a:stretch>
            <a:fillRect/>
          </a:stretch>
        </p:blipFill>
        <p:spPr bwMode="auto">
          <a:xfrm>
            <a:off x="1142832" y="5720038"/>
            <a:ext cx="818515" cy="708660"/>
          </a:xfrm>
          <a:prstGeom prst="rect">
            <a:avLst/>
          </a:prstGeom>
          <a:noFill/>
          <a:ln>
            <a:noFill/>
          </a:ln>
        </p:spPr>
      </p:pic>
      <p:pic>
        <p:nvPicPr>
          <p:cNvPr id="8" name="Slika 7" descr="Formaggio svizzero cucina Svizzera Colazione Clip art - vintage ...">
            <a:extLst>
              <a:ext uri="{FF2B5EF4-FFF2-40B4-BE49-F238E27FC236}">
                <a16:creationId xmlns:a16="http://schemas.microsoft.com/office/drawing/2014/main" id="{C7A49693-D867-4567-A9BA-F9EEB1E36638}"/>
              </a:ext>
            </a:extLst>
          </p:cNvPr>
          <p:cNvPicPr/>
          <p:nvPr/>
        </p:nvPicPr>
        <p:blipFill>
          <a:blip r:embed="rId5" cstate="print">
            <a:extLst>
              <a:ext uri="{BEBA8EAE-BF5A-486C-A8C5-ECC9F3942E4B}">
                <a14:imgProps xmlns:a14="http://schemas.microsoft.com/office/drawing/2010/main">
                  <a14:imgLayer r:embed="rId6">
                    <a14:imgEffect>
                      <a14:backgroundRemoval t="1034" b="90000" l="1111" r="90111"/>
                    </a14:imgEffect>
                  </a14:imgLayer>
                </a14:imgProps>
              </a:ext>
              <a:ext uri="{28A0092B-C50C-407E-A947-70E740481C1C}">
                <a14:useLocalDpi xmlns:a14="http://schemas.microsoft.com/office/drawing/2010/main" val="0"/>
              </a:ext>
            </a:extLst>
          </a:blip>
          <a:srcRect/>
          <a:stretch>
            <a:fillRect/>
          </a:stretch>
        </p:blipFill>
        <p:spPr bwMode="auto">
          <a:xfrm>
            <a:off x="8280872" y="5738713"/>
            <a:ext cx="941995" cy="659998"/>
          </a:xfrm>
          <a:prstGeom prst="rect">
            <a:avLst/>
          </a:prstGeom>
          <a:noFill/>
          <a:ln>
            <a:noFill/>
          </a:ln>
        </p:spPr>
      </p:pic>
      <p:pic>
        <p:nvPicPr>
          <p:cNvPr id="10" name="Slika 9" descr="Ciliegia Illustrazioni, Vettoriali E Clipart Stock – (125,165 ...">
            <a:extLst>
              <a:ext uri="{FF2B5EF4-FFF2-40B4-BE49-F238E27FC236}">
                <a16:creationId xmlns:a16="http://schemas.microsoft.com/office/drawing/2014/main" id="{3134BA26-3800-4AF2-8915-3DFD39529F94}"/>
              </a:ext>
            </a:extLst>
          </p:cNvPr>
          <p:cNvPicPr/>
          <p:nvPr/>
        </p:nvPicPr>
        <p:blipFill rotWithShape="1">
          <a:blip r:embed="rId7" cstate="print">
            <a:extLst>
              <a:ext uri="{28A0092B-C50C-407E-A947-70E740481C1C}">
                <a14:useLocalDpi xmlns:a14="http://schemas.microsoft.com/office/drawing/2010/main" val="0"/>
              </a:ext>
            </a:extLst>
          </a:blip>
          <a:srcRect l="15230" t="8634" r="12151" b="10140"/>
          <a:stretch/>
        </p:blipFill>
        <p:spPr bwMode="auto">
          <a:xfrm>
            <a:off x="5927511" y="5783931"/>
            <a:ext cx="550282" cy="534312"/>
          </a:xfrm>
          <a:prstGeom prst="rect">
            <a:avLst/>
          </a:prstGeom>
          <a:noFill/>
          <a:ln>
            <a:noFill/>
          </a:ln>
          <a:extLst>
            <a:ext uri="{53640926-AAD7-44D8-BBD7-CCE9431645EC}">
              <a14:shadowObscured xmlns:a14="http://schemas.microsoft.com/office/drawing/2010/main"/>
            </a:ext>
          </a:extLst>
        </p:spPr>
      </p:pic>
      <p:pic>
        <p:nvPicPr>
          <p:cNvPr id="11" name="Slika 10" descr="Chocolate Cherry Cupcake Clipart Free PNG Image｜Illustoon">
            <a:extLst>
              <a:ext uri="{FF2B5EF4-FFF2-40B4-BE49-F238E27FC236}">
                <a16:creationId xmlns:a16="http://schemas.microsoft.com/office/drawing/2014/main" id="{7D3DB876-1DB3-447F-A8E5-8232C09390B7}"/>
              </a:ext>
            </a:extLst>
          </p:cNvPr>
          <p:cNvPicPr/>
          <p:nvPr/>
        </p:nvPicPr>
        <p:blipFill>
          <a:blip r:embed="rId8" cstate="hqprint">
            <a:extLst>
              <a:ext uri="{BEBA8EAE-BF5A-486C-A8C5-ECC9F3942E4B}">
                <a14:imgProps xmlns:a14="http://schemas.microsoft.com/office/drawing/2010/main">
                  <a14:imgLayer r:embed="rId9">
                    <a14:imgEffect>
                      <a14:backgroundRemoval t="1354" b="94896" l="10000" r="90000"/>
                    </a14:imgEffect>
                  </a14:imgLayer>
                </a14:imgProps>
              </a:ext>
              <a:ext uri="{28A0092B-C50C-407E-A947-70E740481C1C}">
                <a14:useLocalDpi xmlns:a14="http://schemas.microsoft.com/office/drawing/2010/main" val="0"/>
              </a:ext>
            </a:extLst>
          </a:blip>
          <a:srcRect/>
          <a:stretch>
            <a:fillRect/>
          </a:stretch>
        </p:blipFill>
        <p:spPr bwMode="auto">
          <a:xfrm>
            <a:off x="3305916" y="5562877"/>
            <a:ext cx="818516" cy="880840"/>
          </a:xfrm>
          <a:prstGeom prst="rect">
            <a:avLst/>
          </a:prstGeom>
          <a:noFill/>
          <a:ln>
            <a:noFill/>
          </a:ln>
        </p:spPr>
      </p:pic>
      <p:pic>
        <p:nvPicPr>
          <p:cNvPr id="12" name="Slika 11" descr="Fresa con brillante | Vector Gratis">
            <a:extLst>
              <a:ext uri="{FF2B5EF4-FFF2-40B4-BE49-F238E27FC236}">
                <a16:creationId xmlns:a16="http://schemas.microsoft.com/office/drawing/2014/main" id="{89FBBC38-ABDD-411F-B0B2-3D26FAD6AE95}"/>
              </a:ext>
            </a:extLst>
          </p:cNvPr>
          <p:cNvPicPr/>
          <p:nvPr/>
        </p:nvPicPr>
        <p:blipFill rotWithShape="1">
          <a:blip r:embed="rId10" cstate="print">
            <a:extLst>
              <a:ext uri="{BEBA8EAE-BF5A-486C-A8C5-ECC9F3942E4B}">
                <a14:imgProps xmlns:a14="http://schemas.microsoft.com/office/drawing/2010/main">
                  <a14:imgLayer r:embed="rId11">
                    <a14:imgEffect>
                      <a14:backgroundRemoval t="9763" b="92899" l="9763" r="89941"/>
                    </a14:imgEffect>
                  </a14:imgLayer>
                </a14:imgProps>
              </a:ext>
              <a:ext uri="{28A0092B-C50C-407E-A947-70E740481C1C}">
                <a14:useLocalDpi xmlns:a14="http://schemas.microsoft.com/office/drawing/2010/main" val="0"/>
              </a:ext>
            </a:extLst>
          </a:blip>
          <a:srcRect l="20771" t="12463" r="13734" b="10219"/>
          <a:stretch/>
        </p:blipFill>
        <p:spPr bwMode="auto">
          <a:xfrm>
            <a:off x="10750805" y="5768963"/>
            <a:ext cx="550282" cy="6030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57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A8C89BD4-40D6-4838-A026-8C26EAA11BB5}"/>
              </a:ext>
            </a:extLst>
          </p:cNvPr>
          <p:cNvPicPr/>
          <p:nvPr/>
        </p:nvPicPr>
        <p:blipFill rotWithShape="1">
          <a:blip r:embed="rId2"/>
          <a:srcRect t="1557"/>
          <a:stretch/>
        </p:blipFill>
        <p:spPr bwMode="auto">
          <a:xfrm>
            <a:off x="2675921" y="569547"/>
            <a:ext cx="5553679" cy="3839348"/>
          </a:xfrm>
          <a:prstGeom prst="rect">
            <a:avLst/>
          </a:prstGeom>
          <a:ln>
            <a:noFill/>
          </a:ln>
          <a:extLst>
            <a:ext uri="{53640926-AAD7-44D8-BBD7-CCE9431645EC}">
              <a14:shadowObscured xmlns:a14="http://schemas.microsoft.com/office/drawing/2010/main"/>
            </a:ext>
          </a:extLst>
        </p:spPr>
      </p:pic>
      <p:sp>
        <p:nvSpPr>
          <p:cNvPr id="7" name="Označba mesta vsebine 2">
            <a:extLst>
              <a:ext uri="{FF2B5EF4-FFF2-40B4-BE49-F238E27FC236}">
                <a16:creationId xmlns:a16="http://schemas.microsoft.com/office/drawing/2014/main" id="{5DA0E9F8-41EB-4EB7-A92A-0FE727E56CB7}"/>
              </a:ext>
            </a:extLst>
          </p:cNvPr>
          <p:cNvSpPr>
            <a:spLocks noGrp="1"/>
          </p:cNvSpPr>
          <p:nvPr>
            <p:ph idx="1"/>
          </p:nvPr>
        </p:nvSpPr>
        <p:spPr>
          <a:xfrm>
            <a:off x="593501" y="190008"/>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2. TIM, ANA IN LUKA SO NA PLAKAT NARISALI NEKAJ VELIKIH IN MAJHNIH HIŠ (GLEJ SLIKO).</a:t>
            </a:r>
          </a:p>
        </p:txBody>
      </p:sp>
      <p:sp>
        <p:nvSpPr>
          <p:cNvPr id="8" name="Označba mesta vsebine 2">
            <a:extLst>
              <a:ext uri="{FF2B5EF4-FFF2-40B4-BE49-F238E27FC236}">
                <a16:creationId xmlns:a16="http://schemas.microsoft.com/office/drawing/2014/main" id="{49EEC3CD-4C52-4538-ABA2-764B1B2BE744}"/>
              </a:ext>
            </a:extLst>
          </p:cNvPr>
          <p:cNvSpPr txBox="1">
            <a:spLocks/>
          </p:cNvSpPr>
          <p:nvPr/>
        </p:nvSpPr>
        <p:spPr>
          <a:xfrm>
            <a:off x="593501" y="445843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LUKA JE NARISAL VELIKO HIŠO Z NAJMANJ OKNI. KATERO HIŠO JE NARISAL LUKA?</a:t>
            </a:r>
          </a:p>
        </p:txBody>
      </p:sp>
      <p:pic>
        <p:nvPicPr>
          <p:cNvPr id="9" name="Slika 8">
            <a:extLst>
              <a:ext uri="{FF2B5EF4-FFF2-40B4-BE49-F238E27FC236}">
                <a16:creationId xmlns:a16="http://schemas.microsoft.com/office/drawing/2014/main" id="{82B43C7C-6EF6-4D83-8197-A081AFFCDB8A}"/>
              </a:ext>
            </a:extLst>
          </p:cNvPr>
          <p:cNvPicPr>
            <a:picLocks noChangeAspect="1"/>
          </p:cNvPicPr>
          <p:nvPr/>
        </p:nvPicPr>
        <p:blipFill>
          <a:blip r:embed="rId3"/>
          <a:stretch>
            <a:fillRect/>
          </a:stretch>
        </p:blipFill>
        <p:spPr>
          <a:xfrm>
            <a:off x="716925" y="4788434"/>
            <a:ext cx="10620375" cy="1676400"/>
          </a:xfrm>
          <a:prstGeom prst="rect">
            <a:avLst/>
          </a:prstGeom>
        </p:spPr>
      </p:pic>
      <p:sp>
        <p:nvSpPr>
          <p:cNvPr id="10" name="Označba mesta vsebine 2">
            <a:extLst>
              <a:ext uri="{FF2B5EF4-FFF2-40B4-BE49-F238E27FC236}">
                <a16:creationId xmlns:a16="http://schemas.microsoft.com/office/drawing/2014/main" id="{2E77A787-E6AB-41F3-AAC7-8BB91DA4FDCD}"/>
              </a:ext>
            </a:extLst>
          </p:cNvPr>
          <p:cNvSpPr txBox="1">
            <a:spLocks/>
          </p:cNvSpPr>
          <p:nvPr/>
        </p:nvSpPr>
        <p:spPr>
          <a:xfrm>
            <a:off x="-1" y="6043366"/>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(K)                             (I)                          (E)                             (D)                             (B)</a:t>
            </a:r>
          </a:p>
        </p:txBody>
      </p:sp>
    </p:spTree>
    <p:extLst>
      <p:ext uri="{BB962C8B-B14F-4D97-AF65-F5344CB8AC3E}">
        <p14:creationId xmlns:p14="http://schemas.microsoft.com/office/powerpoint/2010/main" val="147307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54F1626-BDE1-421B-AAFD-CB19FC6A3FA7}"/>
              </a:ext>
            </a:extLst>
          </p:cNvPr>
          <p:cNvPicPr>
            <a:picLocks noChangeAspect="1"/>
          </p:cNvPicPr>
          <p:nvPr/>
        </p:nvPicPr>
        <p:blipFill>
          <a:blip r:embed="rId2"/>
          <a:stretch>
            <a:fillRect/>
          </a:stretch>
        </p:blipFill>
        <p:spPr>
          <a:xfrm>
            <a:off x="4249894" y="1073575"/>
            <a:ext cx="3486150" cy="3981450"/>
          </a:xfrm>
          <a:prstGeom prst="rect">
            <a:avLst/>
          </a:prstGeom>
        </p:spPr>
      </p:pic>
      <p:sp>
        <p:nvSpPr>
          <p:cNvPr id="6" name="Označba mesta vsebine 2">
            <a:extLst>
              <a:ext uri="{FF2B5EF4-FFF2-40B4-BE49-F238E27FC236}">
                <a16:creationId xmlns:a16="http://schemas.microsoft.com/office/drawing/2014/main" id="{C8180601-A15F-49C2-A76B-3B21F2C47604}"/>
              </a:ext>
            </a:extLst>
          </p:cNvPr>
          <p:cNvSpPr>
            <a:spLocks noGrp="1"/>
          </p:cNvSpPr>
          <p:nvPr>
            <p:ph idx="1"/>
          </p:nvPr>
        </p:nvSpPr>
        <p:spPr>
          <a:xfrm>
            <a:off x="593500" y="398194"/>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3. SARA JE SESTAVILA HIŠO, NATO PA JE MUCEK MURI EN KOS SESTAVLJANKE ODNESEL </a:t>
            </a:r>
          </a:p>
          <a:p>
            <a:pPr marL="0" indent="0">
              <a:buNone/>
            </a:pPr>
            <a:r>
              <a:rPr lang="sl-SI" sz="2000" dirty="0">
                <a:latin typeface="Arial" panose="020B0604020202020204" pitchFamily="34" charset="0"/>
                <a:cs typeface="Arial" panose="020B0604020202020204" pitchFamily="34" charset="0"/>
              </a:rPr>
              <a:t>    (GLEJ SLIKO). KATERI KOS SESTAVLJANKE JE ODNESEL MUCEK MURI?</a:t>
            </a:r>
          </a:p>
        </p:txBody>
      </p:sp>
      <p:pic>
        <p:nvPicPr>
          <p:cNvPr id="7" name="Slika 6">
            <a:extLst>
              <a:ext uri="{FF2B5EF4-FFF2-40B4-BE49-F238E27FC236}">
                <a16:creationId xmlns:a16="http://schemas.microsoft.com/office/drawing/2014/main" id="{72261DFE-83F4-4E92-A29A-A2A6EB357CBE}"/>
              </a:ext>
            </a:extLst>
          </p:cNvPr>
          <p:cNvPicPr>
            <a:picLocks noChangeAspect="1"/>
          </p:cNvPicPr>
          <p:nvPr/>
        </p:nvPicPr>
        <p:blipFill>
          <a:blip r:embed="rId3"/>
          <a:stretch>
            <a:fillRect/>
          </a:stretch>
        </p:blipFill>
        <p:spPr>
          <a:xfrm>
            <a:off x="1761587" y="5247828"/>
            <a:ext cx="9124950" cy="1019175"/>
          </a:xfrm>
          <a:prstGeom prst="rect">
            <a:avLst/>
          </a:prstGeom>
        </p:spPr>
      </p:pic>
      <p:sp>
        <p:nvSpPr>
          <p:cNvPr id="9" name="Označba mesta vsebine 2">
            <a:extLst>
              <a:ext uri="{FF2B5EF4-FFF2-40B4-BE49-F238E27FC236}">
                <a16:creationId xmlns:a16="http://schemas.microsoft.com/office/drawing/2014/main" id="{69B5D8CA-C1F1-4BD9-916A-D33A56359494}"/>
              </a:ext>
            </a:extLst>
          </p:cNvPr>
          <p:cNvSpPr txBox="1">
            <a:spLocks/>
          </p:cNvSpPr>
          <p:nvPr/>
        </p:nvSpPr>
        <p:spPr>
          <a:xfrm>
            <a:off x="986306" y="5799808"/>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(R)                       (C)                        (O)                        (L)                        (G)</a:t>
            </a:r>
          </a:p>
        </p:txBody>
      </p:sp>
    </p:spTree>
    <p:extLst>
      <p:ext uri="{BB962C8B-B14F-4D97-AF65-F5344CB8AC3E}">
        <p14:creationId xmlns:p14="http://schemas.microsoft.com/office/powerpoint/2010/main" val="29284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8123665-A7AD-48FD-B2BE-7D781A0BE1EE}"/>
              </a:ext>
            </a:extLst>
          </p:cNvPr>
          <p:cNvPicPr>
            <a:picLocks noChangeAspect="1"/>
          </p:cNvPicPr>
          <p:nvPr/>
        </p:nvPicPr>
        <p:blipFill>
          <a:blip r:embed="rId2"/>
          <a:stretch>
            <a:fillRect/>
          </a:stretch>
        </p:blipFill>
        <p:spPr>
          <a:xfrm>
            <a:off x="2669980" y="759854"/>
            <a:ext cx="5232417" cy="4933704"/>
          </a:xfrm>
          <a:prstGeom prst="rect">
            <a:avLst/>
          </a:prstGeom>
        </p:spPr>
      </p:pic>
      <p:sp>
        <p:nvSpPr>
          <p:cNvPr id="6" name="Označba mesta vsebine 2">
            <a:extLst>
              <a:ext uri="{FF2B5EF4-FFF2-40B4-BE49-F238E27FC236}">
                <a16:creationId xmlns:a16="http://schemas.microsoft.com/office/drawing/2014/main" id="{5279622B-F368-4EEA-B865-469ACEE7919F}"/>
              </a:ext>
            </a:extLst>
          </p:cNvPr>
          <p:cNvSpPr>
            <a:spLocks noGrp="1"/>
          </p:cNvSpPr>
          <p:nvPr>
            <p:ph idx="1"/>
          </p:nvPr>
        </p:nvSpPr>
        <p:spPr>
          <a:xfrm>
            <a:off x="593501" y="318796"/>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4. SREDI JEZERA LEŽI OTOK, NA KATEREM RASTE PALMA. NEKAJ ŽAB PLAVA V JEZERU,</a:t>
            </a:r>
          </a:p>
          <a:p>
            <a:pPr marL="0" indent="0">
              <a:buNone/>
            </a:pPr>
            <a:r>
              <a:rPr lang="sl-SI" sz="2000" dirty="0">
                <a:latin typeface="Arial" panose="020B0604020202020204" pitchFamily="34" charset="0"/>
                <a:cs typeface="Arial" panose="020B0604020202020204" pitchFamily="34" charset="0"/>
              </a:rPr>
              <a:t>    NEKAJ JIH SEDI NA OTOKU (GLEJ SLIKO). KOLIKO ŽAB SEDI NA OTOKU? </a:t>
            </a:r>
          </a:p>
        </p:txBody>
      </p:sp>
      <p:pic>
        <p:nvPicPr>
          <p:cNvPr id="7" name="Slika 6" descr="Frog Clipart Picture">
            <a:extLst>
              <a:ext uri="{FF2B5EF4-FFF2-40B4-BE49-F238E27FC236}">
                <a16:creationId xmlns:a16="http://schemas.microsoft.com/office/drawing/2014/main" id="{0E59874F-453C-4151-A9A2-61F85A5162D6}"/>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085657" y="2637829"/>
            <a:ext cx="556519" cy="569000"/>
          </a:xfrm>
          <a:prstGeom prst="rect">
            <a:avLst/>
          </a:prstGeom>
          <a:noFill/>
          <a:ln>
            <a:noFill/>
          </a:ln>
        </p:spPr>
      </p:pic>
      <p:pic>
        <p:nvPicPr>
          <p:cNvPr id="8" name="Slika 7" descr="Frog Clipart Picture">
            <a:extLst>
              <a:ext uri="{FF2B5EF4-FFF2-40B4-BE49-F238E27FC236}">
                <a16:creationId xmlns:a16="http://schemas.microsoft.com/office/drawing/2014/main" id="{AD30EF52-043B-477A-838D-C73621FDC90C}"/>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595030" y="2860000"/>
            <a:ext cx="556519" cy="569000"/>
          </a:xfrm>
          <a:prstGeom prst="rect">
            <a:avLst/>
          </a:prstGeom>
          <a:noFill/>
          <a:ln>
            <a:noFill/>
          </a:ln>
        </p:spPr>
      </p:pic>
      <p:pic>
        <p:nvPicPr>
          <p:cNvPr id="9" name="Slika 8" descr="Frog Clipart Picture">
            <a:extLst>
              <a:ext uri="{FF2B5EF4-FFF2-40B4-BE49-F238E27FC236}">
                <a16:creationId xmlns:a16="http://schemas.microsoft.com/office/drawing/2014/main" id="{2CEB9C50-ECE3-4D95-B631-5C9EEE929450}"/>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061594" y="3532237"/>
            <a:ext cx="556519" cy="569000"/>
          </a:xfrm>
          <a:prstGeom prst="rect">
            <a:avLst/>
          </a:prstGeom>
          <a:noFill/>
          <a:ln>
            <a:noFill/>
          </a:ln>
        </p:spPr>
      </p:pic>
      <p:pic>
        <p:nvPicPr>
          <p:cNvPr id="10" name="Slika 9" descr="Frog Clipart Picture">
            <a:extLst>
              <a:ext uri="{FF2B5EF4-FFF2-40B4-BE49-F238E27FC236}">
                <a16:creationId xmlns:a16="http://schemas.microsoft.com/office/drawing/2014/main" id="{6431C67E-46CA-4611-B0EE-062F421CED6A}"/>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348012" y="4328824"/>
            <a:ext cx="556519" cy="569000"/>
          </a:xfrm>
          <a:prstGeom prst="rect">
            <a:avLst/>
          </a:prstGeom>
          <a:noFill/>
          <a:ln>
            <a:noFill/>
          </a:ln>
        </p:spPr>
      </p:pic>
      <p:pic>
        <p:nvPicPr>
          <p:cNvPr id="11" name="Slika 10" descr="Frog Clipart Picture">
            <a:extLst>
              <a:ext uri="{FF2B5EF4-FFF2-40B4-BE49-F238E27FC236}">
                <a16:creationId xmlns:a16="http://schemas.microsoft.com/office/drawing/2014/main" id="{57E517FA-03BC-47E0-BBB3-3398EDE7A8E2}"/>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2091420" y="2860000"/>
            <a:ext cx="556519" cy="569000"/>
          </a:xfrm>
          <a:prstGeom prst="rect">
            <a:avLst/>
          </a:prstGeom>
          <a:noFill/>
          <a:ln>
            <a:noFill/>
          </a:ln>
        </p:spPr>
      </p:pic>
      <p:pic>
        <p:nvPicPr>
          <p:cNvPr id="12" name="Slika 11" descr="Frog Clipart Picture">
            <a:extLst>
              <a:ext uri="{FF2B5EF4-FFF2-40B4-BE49-F238E27FC236}">
                <a16:creationId xmlns:a16="http://schemas.microsoft.com/office/drawing/2014/main" id="{5FA56388-A5FF-4463-9FEB-8B76A2A99077}"/>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309772" y="4353946"/>
            <a:ext cx="556519" cy="569000"/>
          </a:xfrm>
          <a:prstGeom prst="rect">
            <a:avLst/>
          </a:prstGeom>
          <a:noFill/>
          <a:ln>
            <a:noFill/>
          </a:ln>
        </p:spPr>
      </p:pic>
      <p:pic>
        <p:nvPicPr>
          <p:cNvPr id="13" name="Slika 12" descr="Frog Clipart Picture">
            <a:extLst>
              <a:ext uri="{FF2B5EF4-FFF2-40B4-BE49-F238E27FC236}">
                <a16:creationId xmlns:a16="http://schemas.microsoft.com/office/drawing/2014/main" id="{92C5E885-5192-4791-83B3-6EB550DC14D1}"/>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761555" y="2465858"/>
            <a:ext cx="556519" cy="569000"/>
          </a:xfrm>
          <a:prstGeom prst="rect">
            <a:avLst/>
          </a:prstGeom>
          <a:noFill/>
          <a:ln>
            <a:noFill/>
          </a:ln>
        </p:spPr>
      </p:pic>
      <p:pic>
        <p:nvPicPr>
          <p:cNvPr id="14" name="Slika 13" descr="Frog Clipart Picture">
            <a:extLst>
              <a:ext uri="{FF2B5EF4-FFF2-40B4-BE49-F238E27FC236}">
                <a16:creationId xmlns:a16="http://schemas.microsoft.com/office/drawing/2014/main" id="{6FBBC21E-3BDC-4F75-BC4E-73BB00F7B88B}"/>
              </a:ext>
            </a:extLst>
          </p:cNvPr>
          <p:cNvPicPr/>
          <p:nvPr/>
        </p:nvPicPr>
        <p:blipFill>
          <a:blip r:embed="rId5" cstate="hqprint">
            <a:extLst>
              <a:ext uri="{BEBA8EAE-BF5A-486C-A8C5-ECC9F3942E4B}">
                <a14:imgProps xmlns:a14="http://schemas.microsoft.com/office/drawing/2010/main">
                  <a14:imgLayer r:embed="rId6">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942771" y="4897824"/>
            <a:ext cx="556519" cy="509310"/>
          </a:xfrm>
          <a:prstGeom prst="rect">
            <a:avLst/>
          </a:prstGeom>
          <a:noFill/>
          <a:ln>
            <a:noFill/>
          </a:ln>
        </p:spPr>
      </p:pic>
      <p:pic>
        <p:nvPicPr>
          <p:cNvPr id="15" name="Slika 14" descr="Frog Clipart Picture">
            <a:extLst>
              <a:ext uri="{FF2B5EF4-FFF2-40B4-BE49-F238E27FC236}">
                <a16:creationId xmlns:a16="http://schemas.microsoft.com/office/drawing/2014/main" id="{1E4952B7-28E3-4352-802F-59C437E66601}"/>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144769" y="2023670"/>
            <a:ext cx="556519" cy="569000"/>
          </a:xfrm>
          <a:prstGeom prst="rect">
            <a:avLst/>
          </a:prstGeom>
          <a:noFill/>
          <a:ln>
            <a:noFill/>
          </a:ln>
        </p:spPr>
      </p:pic>
      <p:pic>
        <p:nvPicPr>
          <p:cNvPr id="16" name="Slika 15" descr="Frog Clipart Picture">
            <a:extLst>
              <a:ext uri="{FF2B5EF4-FFF2-40B4-BE49-F238E27FC236}">
                <a16:creationId xmlns:a16="http://schemas.microsoft.com/office/drawing/2014/main" id="{9875D5CB-F966-414B-922F-7C60378ABCE6}"/>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169291" y="3051676"/>
            <a:ext cx="556519" cy="569000"/>
          </a:xfrm>
          <a:prstGeom prst="rect">
            <a:avLst/>
          </a:prstGeom>
          <a:noFill/>
          <a:ln>
            <a:noFill/>
          </a:ln>
        </p:spPr>
      </p:pic>
      <p:pic>
        <p:nvPicPr>
          <p:cNvPr id="17" name="Slika 16" descr="Frog Clipart Picture">
            <a:extLst>
              <a:ext uri="{FF2B5EF4-FFF2-40B4-BE49-F238E27FC236}">
                <a16:creationId xmlns:a16="http://schemas.microsoft.com/office/drawing/2014/main" id="{3907C62F-DE3D-4EC2-9A8C-4461FE9B3CB5}"/>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329912" y="4277350"/>
            <a:ext cx="556519" cy="569000"/>
          </a:xfrm>
          <a:prstGeom prst="rect">
            <a:avLst/>
          </a:prstGeom>
          <a:noFill/>
          <a:ln>
            <a:noFill/>
          </a:ln>
        </p:spPr>
      </p:pic>
      <p:sp>
        <p:nvSpPr>
          <p:cNvPr id="19" name="Označba mesta vsebine 2">
            <a:extLst>
              <a:ext uri="{FF2B5EF4-FFF2-40B4-BE49-F238E27FC236}">
                <a16:creationId xmlns:a16="http://schemas.microsoft.com/office/drawing/2014/main" id="{C445912B-0868-4340-934B-D7D034BC93AD}"/>
              </a:ext>
            </a:extLst>
          </p:cNvPr>
          <p:cNvSpPr txBox="1">
            <a:spLocks/>
          </p:cNvSpPr>
          <p:nvPr/>
        </p:nvSpPr>
        <p:spPr>
          <a:xfrm>
            <a:off x="1058503" y="598931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(Š) 5                      (V) 7                       (Z) 4                       (A) 6                       (M) 8</a:t>
            </a:r>
          </a:p>
        </p:txBody>
      </p:sp>
    </p:spTree>
    <p:extLst>
      <p:ext uri="{BB962C8B-B14F-4D97-AF65-F5344CB8AC3E}">
        <p14:creationId xmlns:p14="http://schemas.microsoft.com/office/powerpoint/2010/main" val="18862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23A2366E-77C0-4F6E-8A6D-A3CFD410A83F}"/>
              </a:ext>
            </a:extLst>
          </p:cNvPr>
          <p:cNvPicPr>
            <a:picLocks noChangeAspect="1"/>
          </p:cNvPicPr>
          <p:nvPr/>
        </p:nvPicPr>
        <p:blipFill>
          <a:blip r:embed="rId2"/>
          <a:stretch>
            <a:fillRect/>
          </a:stretch>
        </p:blipFill>
        <p:spPr>
          <a:xfrm>
            <a:off x="391219" y="1464944"/>
            <a:ext cx="11409561" cy="1296541"/>
          </a:xfrm>
          <a:prstGeom prst="rect">
            <a:avLst/>
          </a:prstGeom>
        </p:spPr>
      </p:pic>
      <p:sp>
        <p:nvSpPr>
          <p:cNvPr id="7" name="Označba mesta vsebine 2">
            <a:extLst>
              <a:ext uri="{FF2B5EF4-FFF2-40B4-BE49-F238E27FC236}">
                <a16:creationId xmlns:a16="http://schemas.microsoft.com/office/drawing/2014/main" id="{878D8D7B-FD47-4FF9-B42B-117C4E3C0DDF}"/>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5. ROK JE IMEL NALEPKE ŠTIRIH VRST. NA TRAK JIH JE ENO POLEG DRUGE LEPIL V ISTEM</a:t>
            </a:r>
          </a:p>
          <a:p>
            <a:pPr marL="0" indent="0">
              <a:buNone/>
            </a:pPr>
            <a:r>
              <a:rPr lang="sl-SI" sz="2000" dirty="0">
                <a:latin typeface="Arial" panose="020B0604020202020204" pitchFamily="34" charset="0"/>
                <a:cs typeface="Arial" panose="020B0604020202020204" pitchFamily="34" charset="0"/>
              </a:rPr>
              <a:t>    VRSTNEM REDU (GLEJ SLIKO). </a:t>
            </a:r>
          </a:p>
        </p:txBody>
      </p:sp>
      <p:sp>
        <p:nvSpPr>
          <p:cNvPr id="9" name="Označba mesta vsebine 2">
            <a:extLst>
              <a:ext uri="{FF2B5EF4-FFF2-40B4-BE49-F238E27FC236}">
                <a16:creationId xmlns:a16="http://schemas.microsoft.com/office/drawing/2014/main" id="{C9E549FC-000C-4B65-93C7-345E03CCBB7F}"/>
              </a:ext>
            </a:extLst>
          </p:cNvPr>
          <p:cNvSpPr txBox="1">
            <a:spLocks/>
          </p:cNvSpPr>
          <p:nvPr/>
        </p:nvSpPr>
        <p:spPr>
          <a:xfrm>
            <a:off x="593500" y="3415132"/>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KATERO NALEPKO BO ROK NALEPIL V OSENČENI KVADRAT?</a:t>
            </a:r>
          </a:p>
        </p:txBody>
      </p:sp>
      <p:pic>
        <p:nvPicPr>
          <p:cNvPr id="2050" name="Picture 2" descr="Orsetto | Disegnare animali, Animali, Animali divertenti">
            <a:extLst>
              <a:ext uri="{FF2B5EF4-FFF2-40B4-BE49-F238E27FC236}">
                <a16:creationId xmlns:a16="http://schemas.microsoft.com/office/drawing/2014/main" id="{5F6A6CDC-D06F-4372-8086-5C44C3666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29"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guin clipart. Free download. | Creazilla">
            <a:extLst>
              <a:ext uri="{FF2B5EF4-FFF2-40B4-BE49-F238E27FC236}">
                <a16:creationId xmlns:a16="http://schemas.microsoft.com/office/drawing/2014/main" id="{66BF3EFA-47D6-4E98-B615-BA7F63A2F8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794516" y="1633745"/>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brary of baby giraffe image black and white download images png ...">
            <a:extLst>
              <a:ext uri="{FF2B5EF4-FFF2-40B4-BE49-F238E27FC236}">
                <a16:creationId xmlns:a16="http://schemas.microsoft.com/office/drawing/2014/main" id="{A33C6D07-25F3-4515-9474-D4D7D05A1D6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69832"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rocodile Black And White | Clipart Panda - Free Clipart Images">
            <a:extLst>
              <a:ext uri="{FF2B5EF4-FFF2-40B4-BE49-F238E27FC236}">
                <a16:creationId xmlns:a16="http://schemas.microsoft.com/office/drawing/2014/main" id="{80D43CBE-DEED-4F44-B574-19058E49E7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0175" y="1617786"/>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rsetto | Disegnare animali, Animali, Animali divertenti">
            <a:extLst>
              <a:ext uri="{FF2B5EF4-FFF2-40B4-BE49-F238E27FC236}">
                <a16:creationId xmlns:a16="http://schemas.microsoft.com/office/drawing/2014/main" id="{2F0551AC-0C77-4DE7-B1D9-87FBC29A5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81"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ibrary of baby giraffe image black and white download images png ...">
            <a:extLst>
              <a:ext uri="{FF2B5EF4-FFF2-40B4-BE49-F238E27FC236}">
                <a16:creationId xmlns:a16="http://schemas.microsoft.com/office/drawing/2014/main" id="{D2BB9AFD-697E-452F-A119-B5AFEE4327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35605"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nguin clipart. Free download. | Creazilla">
            <a:extLst>
              <a:ext uri="{FF2B5EF4-FFF2-40B4-BE49-F238E27FC236}">
                <a16:creationId xmlns:a16="http://schemas.microsoft.com/office/drawing/2014/main" id="{11C5022D-D842-4CAE-B4DA-DEA4B58B111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338835" y="1617786"/>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rocodile Black And White | Clipart Panda - Free Clipart Images">
            <a:extLst>
              <a:ext uri="{FF2B5EF4-FFF2-40B4-BE49-F238E27FC236}">
                <a16:creationId xmlns:a16="http://schemas.microsoft.com/office/drawing/2014/main" id="{C5315B68-CD28-41A6-8BE5-12FEB8128F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4417" y="1625765"/>
            <a:ext cx="923067" cy="1019303"/>
          </a:xfrm>
          <a:prstGeom prst="rect">
            <a:avLst/>
          </a:prstGeom>
          <a:noFill/>
          <a:extLst>
            <a:ext uri="{909E8E84-426E-40DD-AFC4-6F175D3DCCD1}">
              <a14:hiddenFill xmlns:a14="http://schemas.microsoft.com/office/drawing/2010/main">
                <a:solidFill>
                  <a:srgbClr val="FFFFFF"/>
                </a:solidFill>
              </a14:hiddenFill>
            </a:ext>
          </a:extLst>
        </p:spPr>
      </p:pic>
      <p:sp>
        <p:nvSpPr>
          <p:cNvPr id="18" name="Označba mesta vsebine 2">
            <a:extLst>
              <a:ext uri="{FF2B5EF4-FFF2-40B4-BE49-F238E27FC236}">
                <a16:creationId xmlns:a16="http://schemas.microsoft.com/office/drawing/2014/main" id="{7D648348-02AB-42A3-8BBF-931F818270B2}"/>
              </a:ext>
            </a:extLst>
          </p:cNvPr>
          <p:cNvSpPr txBox="1">
            <a:spLocks/>
          </p:cNvSpPr>
          <p:nvPr/>
        </p:nvSpPr>
        <p:spPr>
          <a:xfrm>
            <a:off x="696363" y="531009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(Č)                         (C)                          (O)                          (L)                          (V)</a:t>
            </a:r>
          </a:p>
        </p:txBody>
      </p:sp>
      <p:pic>
        <p:nvPicPr>
          <p:cNvPr id="2058" name="Picture 10" descr="Cartoon goldfish clipart – Gclipart.com">
            <a:extLst>
              <a:ext uri="{FF2B5EF4-FFF2-40B4-BE49-F238E27FC236}">
                <a16:creationId xmlns:a16="http://schemas.microsoft.com/office/drawing/2014/main" id="{86004412-F2C5-48CC-A9E7-7A913A7E82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265" t="10845" r="7570" b="15540"/>
          <a:stretch/>
        </p:blipFill>
        <p:spPr bwMode="auto">
          <a:xfrm>
            <a:off x="3408392" y="4906002"/>
            <a:ext cx="1299012" cy="10033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nguin clipart. Free download. | Creazilla">
            <a:extLst>
              <a:ext uri="{FF2B5EF4-FFF2-40B4-BE49-F238E27FC236}">
                <a16:creationId xmlns:a16="http://schemas.microsoft.com/office/drawing/2014/main" id="{3B4C54AC-7BE6-4CF4-803F-A17F6BACCBE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43844" y="4890043"/>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setto | Disegnare animali, Animali, Animali divertenti">
            <a:extLst>
              <a:ext uri="{FF2B5EF4-FFF2-40B4-BE49-F238E27FC236}">
                <a16:creationId xmlns:a16="http://schemas.microsoft.com/office/drawing/2014/main" id="{47CDF57A-C1BD-4245-A4DE-29FA86755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108" y="490600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rocodile Black And White | Clipart Panda - Free Clipart Images">
            <a:extLst>
              <a:ext uri="{FF2B5EF4-FFF2-40B4-BE49-F238E27FC236}">
                <a16:creationId xmlns:a16="http://schemas.microsoft.com/office/drawing/2014/main" id="{36401609-A35B-4D65-A968-DD80F2E33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465" y="4964520"/>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ibrary of baby giraffe image black and white download images png ...">
            <a:extLst>
              <a:ext uri="{FF2B5EF4-FFF2-40B4-BE49-F238E27FC236}">
                <a16:creationId xmlns:a16="http://schemas.microsoft.com/office/drawing/2014/main" id="{57F5600C-BAD4-415F-A6C2-AC73A8867A8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780910" y="4839216"/>
            <a:ext cx="791730" cy="110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8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2">
            <a:extLst>
              <a:ext uri="{FF2B5EF4-FFF2-40B4-BE49-F238E27FC236}">
                <a16:creationId xmlns:a16="http://schemas.microsoft.com/office/drawing/2014/main" id="{2CF3F571-1181-4749-BADC-AF39BE454DAC}"/>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6. LANA SI JE V MUZEJU OGLEDOVALA ŠEST SLIK. NAJPREJ SI JE NA LEVI OGLEDALA</a:t>
            </a:r>
          </a:p>
          <a:p>
            <a:pPr marL="0" indent="0">
              <a:buNone/>
            </a:pPr>
            <a:r>
              <a:rPr lang="sl-SI" sz="2000" dirty="0">
                <a:latin typeface="Arial" panose="020B0604020202020204" pitchFamily="34" charset="0"/>
                <a:cs typeface="Arial" panose="020B0604020202020204" pitchFamily="34" charset="0"/>
              </a:rPr>
              <a:t>    SLIKO POLŽA, NA KONCU SI JE NA DESNI OGLEDALA SLIKO ZAJCEV (GLEJ SLIKO). </a:t>
            </a:r>
          </a:p>
        </p:txBody>
      </p:sp>
      <p:pic>
        <p:nvPicPr>
          <p:cNvPr id="6" name="Slika 5">
            <a:extLst>
              <a:ext uri="{FF2B5EF4-FFF2-40B4-BE49-F238E27FC236}">
                <a16:creationId xmlns:a16="http://schemas.microsoft.com/office/drawing/2014/main" id="{D87E6787-027A-4C6C-92AA-CBB9509C8C65}"/>
              </a:ext>
            </a:extLst>
          </p:cNvPr>
          <p:cNvPicPr>
            <a:picLocks noChangeAspect="1"/>
          </p:cNvPicPr>
          <p:nvPr/>
        </p:nvPicPr>
        <p:blipFill>
          <a:blip r:embed="rId2"/>
          <a:stretch>
            <a:fillRect/>
          </a:stretch>
        </p:blipFill>
        <p:spPr>
          <a:xfrm>
            <a:off x="942996" y="1294629"/>
            <a:ext cx="1472138" cy="1483218"/>
          </a:xfrm>
          <a:prstGeom prst="rect">
            <a:avLst/>
          </a:prstGeom>
        </p:spPr>
      </p:pic>
      <p:pic>
        <p:nvPicPr>
          <p:cNvPr id="12" name="Slika 11">
            <a:extLst>
              <a:ext uri="{FF2B5EF4-FFF2-40B4-BE49-F238E27FC236}">
                <a16:creationId xmlns:a16="http://schemas.microsoft.com/office/drawing/2014/main" id="{9B2382B9-3E9F-43F9-B6A7-292BF632D6AE}"/>
              </a:ext>
            </a:extLst>
          </p:cNvPr>
          <p:cNvPicPr>
            <a:picLocks noChangeAspect="1"/>
          </p:cNvPicPr>
          <p:nvPr/>
        </p:nvPicPr>
        <p:blipFill>
          <a:blip r:embed="rId2"/>
          <a:stretch>
            <a:fillRect/>
          </a:stretch>
        </p:blipFill>
        <p:spPr>
          <a:xfrm>
            <a:off x="2725662" y="1294629"/>
            <a:ext cx="1472138" cy="1483218"/>
          </a:xfrm>
          <a:prstGeom prst="rect">
            <a:avLst/>
          </a:prstGeom>
        </p:spPr>
      </p:pic>
      <p:pic>
        <p:nvPicPr>
          <p:cNvPr id="13" name="Slika 12">
            <a:extLst>
              <a:ext uri="{FF2B5EF4-FFF2-40B4-BE49-F238E27FC236}">
                <a16:creationId xmlns:a16="http://schemas.microsoft.com/office/drawing/2014/main" id="{0C85CCD5-9992-400E-91AF-F54979BD98DE}"/>
              </a:ext>
            </a:extLst>
          </p:cNvPr>
          <p:cNvPicPr>
            <a:picLocks noChangeAspect="1"/>
          </p:cNvPicPr>
          <p:nvPr/>
        </p:nvPicPr>
        <p:blipFill>
          <a:blip r:embed="rId2"/>
          <a:stretch>
            <a:fillRect/>
          </a:stretch>
        </p:blipFill>
        <p:spPr>
          <a:xfrm>
            <a:off x="4508328" y="1294629"/>
            <a:ext cx="1472138" cy="1483218"/>
          </a:xfrm>
          <a:prstGeom prst="rect">
            <a:avLst/>
          </a:prstGeom>
        </p:spPr>
      </p:pic>
      <p:pic>
        <p:nvPicPr>
          <p:cNvPr id="14" name="Slika 13">
            <a:extLst>
              <a:ext uri="{FF2B5EF4-FFF2-40B4-BE49-F238E27FC236}">
                <a16:creationId xmlns:a16="http://schemas.microsoft.com/office/drawing/2014/main" id="{B84E273E-8FF7-4DE9-9103-AEB1639CE6F5}"/>
              </a:ext>
            </a:extLst>
          </p:cNvPr>
          <p:cNvPicPr>
            <a:picLocks noChangeAspect="1"/>
          </p:cNvPicPr>
          <p:nvPr/>
        </p:nvPicPr>
        <p:blipFill>
          <a:blip r:embed="rId2"/>
          <a:stretch>
            <a:fillRect/>
          </a:stretch>
        </p:blipFill>
        <p:spPr>
          <a:xfrm>
            <a:off x="6245918" y="1294629"/>
            <a:ext cx="1472138" cy="1483218"/>
          </a:xfrm>
          <a:prstGeom prst="rect">
            <a:avLst/>
          </a:prstGeom>
        </p:spPr>
      </p:pic>
      <p:pic>
        <p:nvPicPr>
          <p:cNvPr id="15" name="Slika 14">
            <a:extLst>
              <a:ext uri="{FF2B5EF4-FFF2-40B4-BE49-F238E27FC236}">
                <a16:creationId xmlns:a16="http://schemas.microsoft.com/office/drawing/2014/main" id="{DB1E55F9-B986-4D7A-9AB8-2F719F35B4F4}"/>
              </a:ext>
            </a:extLst>
          </p:cNvPr>
          <p:cNvPicPr>
            <a:picLocks noChangeAspect="1"/>
          </p:cNvPicPr>
          <p:nvPr/>
        </p:nvPicPr>
        <p:blipFill>
          <a:blip r:embed="rId2"/>
          <a:stretch>
            <a:fillRect/>
          </a:stretch>
        </p:blipFill>
        <p:spPr>
          <a:xfrm>
            <a:off x="7994200" y="1294629"/>
            <a:ext cx="1472138" cy="1483218"/>
          </a:xfrm>
          <a:prstGeom prst="rect">
            <a:avLst/>
          </a:prstGeom>
        </p:spPr>
      </p:pic>
      <p:pic>
        <p:nvPicPr>
          <p:cNvPr id="16" name="Slika 15">
            <a:extLst>
              <a:ext uri="{FF2B5EF4-FFF2-40B4-BE49-F238E27FC236}">
                <a16:creationId xmlns:a16="http://schemas.microsoft.com/office/drawing/2014/main" id="{2CD4AD97-C615-4A7C-91BA-2D5187756CAC}"/>
              </a:ext>
            </a:extLst>
          </p:cNvPr>
          <p:cNvPicPr>
            <a:picLocks noChangeAspect="1"/>
          </p:cNvPicPr>
          <p:nvPr/>
        </p:nvPicPr>
        <p:blipFill>
          <a:blip r:embed="rId2"/>
          <a:stretch>
            <a:fillRect/>
          </a:stretch>
        </p:blipFill>
        <p:spPr>
          <a:xfrm>
            <a:off x="9776866" y="1294629"/>
            <a:ext cx="1472138" cy="1483218"/>
          </a:xfrm>
          <a:prstGeom prst="rect">
            <a:avLst/>
          </a:prstGeom>
        </p:spPr>
      </p:pic>
      <p:pic>
        <p:nvPicPr>
          <p:cNvPr id="17" name="Slika 16">
            <a:extLst>
              <a:ext uri="{FF2B5EF4-FFF2-40B4-BE49-F238E27FC236}">
                <a16:creationId xmlns:a16="http://schemas.microsoft.com/office/drawing/2014/main" id="{D6C3E5D8-1A35-44D6-91EC-2CD803F583B8}"/>
              </a:ext>
            </a:extLst>
          </p:cNvPr>
          <p:cNvPicPr>
            <a:picLocks noChangeAspect="1"/>
          </p:cNvPicPr>
          <p:nvPr/>
        </p:nvPicPr>
        <p:blipFill>
          <a:blip r:embed="rId2"/>
          <a:stretch>
            <a:fillRect/>
          </a:stretch>
        </p:blipFill>
        <p:spPr>
          <a:xfrm>
            <a:off x="755332" y="4588098"/>
            <a:ext cx="1472138" cy="1483218"/>
          </a:xfrm>
          <a:prstGeom prst="rect">
            <a:avLst/>
          </a:prstGeom>
        </p:spPr>
      </p:pic>
      <p:pic>
        <p:nvPicPr>
          <p:cNvPr id="18" name="Slika 17">
            <a:extLst>
              <a:ext uri="{FF2B5EF4-FFF2-40B4-BE49-F238E27FC236}">
                <a16:creationId xmlns:a16="http://schemas.microsoft.com/office/drawing/2014/main" id="{A5861E8E-FE04-4AF6-9134-05DFC9474C94}"/>
              </a:ext>
            </a:extLst>
          </p:cNvPr>
          <p:cNvPicPr>
            <a:picLocks noChangeAspect="1"/>
          </p:cNvPicPr>
          <p:nvPr/>
        </p:nvPicPr>
        <p:blipFill>
          <a:blip r:embed="rId2"/>
          <a:stretch>
            <a:fillRect/>
          </a:stretch>
        </p:blipFill>
        <p:spPr>
          <a:xfrm>
            <a:off x="3072747" y="4558562"/>
            <a:ext cx="1472138" cy="1483218"/>
          </a:xfrm>
          <a:prstGeom prst="rect">
            <a:avLst/>
          </a:prstGeom>
        </p:spPr>
      </p:pic>
      <p:pic>
        <p:nvPicPr>
          <p:cNvPr id="19" name="Slika 18">
            <a:extLst>
              <a:ext uri="{FF2B5EF4-FFF2-40B4-BE49-F238E27FC236}">
                <a16:creationId xmlns:a16="http://schemas.microsoft.com/office/drawing/2014/main" id="{049F83BD-2BF8-424D-8266-F816916D6C03}"/>
              </a:ext>
            </a:extLst>
          </p:cNvPr>
          <p:cNvPicPr>
            <a:picLocks noChangeAspect="1"/>
          </p:cNvPicPr>
          <p:nvPr/>
        </p:nvPicPr>
        <p:blipFill>
          <a:blip r:embed="rId2"/>
          <a:stretch>
            <a:fillRect/>
          </a:stretch>
        </p:blipFill>
        <p:spPr>
          <a:xfrm>
            <a:off x="5359931" y="4588098"/>
            <a:ext cx="1472138" cy="1483218"/>
          </a:xfrm>
          <a:prstGeom prst="rect">
            <a:avLst/>
          </a:prstGeom>
        </p:spPr>
      </p:pic>
      <p:pic>
        <p:nvPicPr>
          <p:cNvPr id="20" name="Slika 19">
            <a:extLst>
              <a:ext uri="{FF2B5EF4-FFF2-40B4-BE49-F238E27FC236}">
                <a16:creationId xmlns:a16="http://schemas.microsoft.com/office/drawing/2014/main" id="{C50C58BD-792E-49BD-A361-D73FBD785B4E}"/>
              </a:ext>
            </a:extLst>
          </p:cNvPr>
          <p:cNvPicPr>
            <a:picLocks noChangeAspect="1"/>
          </p:cNvPicPr>
          <p:nvPr/>
        </p:nvPicPr>
        <p:blipFill>
          <a:blip r:embed="rId2"/>
          <a:stretch>
            <a:fillRect/>
          </a:stretch>
        </p:blipFill>
        <p:spPr>
          <a:xfrm>
            <a:off x="7695909" y="4588098"/>
            <a:ext cx="1472138" cy="1483218"/>
          </a:xfrm>
          <a:prstGeom prst="rect">
            <a:avLst/>
          </a:prstGeom>
        </p:spPr>
      </p:pic>
      <p:pic>
        <p:nvPicPr>
          <p:cNvPr id="21" name="Slika 20">
            <a:extLst>
              <a:ext uri="{FF2B5EF4-FFF2-40B4-BE49-F238E27FC236}">
                <a16:creationId xmlns:a16="http://schemas.microsoft.com/office/drawing/2014/main" id="{1460A36E-8300-4F51-BCB3-A22F998009E0}"/>
              </a:ext>
            </a:extLst>
          </p:cNvPr>
          <p:cNvPicPr>
            <a:picLocks noChangeAspect="1"/>
          </p:cNvPicPr>
          <p:nvPr/>
        </p:nvPicPr>
        <p:blipFill>
          <a:blip r:embed="rId2"/>
          <a:stretch>
            <a:fillRect/>
          </a:stretch>
        </p:blipFill>
        <p:spPr>
          <a:xfrm>
            <a:off x="9922119" y="4588098"/>
            <a:ext cx="1472138" cy="1483218"/>
          </a:xfrm>
          <a:prstGeom prst="rect">
            <a:avLst/>
          </a:prstGeom>
        </p:spPr>
      </p:pic>
      <p:pic>
        <p:nvPicPr>
          <p:cNvPr id="3074" name="Picture 2" descr="Fiore Rosa Png Clipart, Vectors, PSD Templates - Free PNG Images ...">
            <a:extLst>
              <a:ext uri="{FF2B5EF4-FFF2-40B4-BE49-F238E27FC236}">
                <a16:creationId xmlns:a16="http://schemas.microsoft.com/office/drawing/2014/main" id="{433B7916-BF19-40F5-AD9F-9D5D04B0A33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91973" y="1461331"/>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Clipart Images Butterfly - ClipArt Best | Butterfly art ...">
            <a:extLst>
              <a:ext uri="{FF2B5EF4-FFF2-40B4-BE49-F238E27FC236}">
                <a16:creationId xmlns:a16="http://schemas.microsoft.com/office/drawing/2014/main" id="{C976721A-636B-4276-A9E0-F240EADAC6A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696577" y="142991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24" name="Slika 23" descr="Coniglio Lepre Europea coniglio Coniglietto di Pasqua clipart ...">
            <a:extLst>
              <a:ext uri="{FF2B5EF4-FFF2-40B4-BE49-F238E27FC236}">
                <a16:creationId xmlns:a16="http://schemas.microsoft.com/office/drawing/2014/main" id="{2B91C5CF-5881-4BBD-B42B-00565F7211B4}"/>
              </a:ext>
            </a:extLst>
          </p:cNvPr>
          <p:cNvPicPr/>
          <p:nvPr/>
        </p:nvPicPr>
        <p:blipFill rotWithShape="1">
          <a:blip r:embed="rId5" cstate="hq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9927770" y="1403861"/>
            <a:ext cx="1170329" cy="1346729"/>
          </a:xfrm>
          <a:prstGeom prst="rect">
            <a:avLst/>
          </a:prstGeom>
          <a:noFill/>
          <a:ln>
            <a:noFill/>
          </a:ln>
          <a:extLst>
            <a:ext uri="{53640926-AAD7-44D8-BBD7-CCE9431645EC}">
              <a14:shadowObscured xmlns:a14="http://schemas.microsoft.com/office/drawing/2010/main"/>
            </a:ext>
          </a:extLst>
        </p:spPr>
      </p:pic>
      <p:pic>
        <p:nvPicPr>
          <p:cNvPr id="3078" name="Picture 6" descr="Arbol clipart 6 » Clipart Station">
            <a:extLst>
              <a:ext uri="{FF2B5EF4-FFF2-40B4-BE49-F238E27FC236}">
                <a16:creationId xmlns:a16="http://schemas.microsoft.com/office/drawing/2014/main" id="{AEBAD66C-DEA7-4372-8110-8FCCE0095F41}"/>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0" b="100000" l="272" r="100000"/>
                    </a14:imgEffect>
                  </a14:imgLayer>
                </a14:imgProps>
              </a:ext>
              <a:ext uri="{28A0092B-C50C-407E-A947-70E740481C1C}">
                <a14:useLocalDpi xmlns:a14="http://schemas.microsoft.com/office/drawing/2010/main" val="0"/>
              </a:ext>
            </a:extLst>
          </a:blip>
          <a:srcRect/>
          <a:stretch>
            <a:fillRect/>
          </a:stretch>
        </p:blipFill>
        <p:spPr bwMode="auto">
          <a:xfrm>
            <a:off x="2857892" y="1396987"/>
            <a:ext cx="1184981" cy="12785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brary of gatto transparent stock png files ▻▻▻ Clipart Art 2019">
            <a:extLst>
              <a:ext uri="{FF2B5EF4-FFF2-40B4-BE49-F238E27FC236}">
                <a16:creationId xmlns:a16="http://schemas.microsoft.com/office/drawing/2014/main" id="{D8557360-7800-4693-89DA-71557353BA0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016184" y="1348391"/>
            <a:ext cx="1381081" cy="13810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nail Cartoon Free PNG Image｜Illustoon">
            <a:extLst>
              <a:ext uri="{FF2B5EF4-FFF2-40B4-BE49-F238E27FC236}">
                <a16:creationId xmlns:a16="http://schemas.microsoft.com/office/drawing/2014/main" id="{F51599C4-8CB0-4A04-8117-91149D514985}"/>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977134" y="1407330"/>
            <a:ext cx="1403861" cy="1403861"/>
          </a:xfrm>
          <a:prstGeom prst="rect">
            <a:avLst/>
          </a:prstGeom>
          <a:noFill/>
          <a:extLst>
            <a:ext uri="{909E8E84-426E-40DD-AFC4-6F175D3DCCD1}">
              <a14:hiddenFill xmlns:a14="http://schemas.microsoft.com/office/drawing/2010/main">
                <a:solidFill>
                  <a:srgbClr val="FFFFFF"/>
                </a:solidFill>
              </a14:hiddenFill>
            </a:ext>
          </a:extLst>
        </p:spPr>
      </p:pic>
      <p:sp>
        <p:nvSpPr>
          <p:cNvPr id="29" name="Označba mesta vsebine 2">
            <a:extLst>
              <a:ext uri="{FF2B5EF4-FFF2-40B4-BE49-F238E27FC236}">
                <a16:creationId xmlns:a16="http://schemas.microsoft.com/office/drawing/2014/main" id="{9E9934D1-3652-47FF-A62E-31064B9DB112}"/>
              </a:ext>
            </a:extLst>
          </p:cNvPr>
          <p:cNvSpPr txBox="1">
            <a:spLocks/>
          </p:cNvSpPr>
          <p:nvPr/>
        </p:nvSpPr>
        <p:spPr>
          <a:xfrm>
            <a:off x="755332" y="3750155"/>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KATERA SLIKA ŽIVALI JE LEVO OD SLIKE MAČKE IN DESNO OD SLIKE DREVESA?</a:t>
            </a:r>
          </a:p>
        </p:txBody>
      </p:sp>
      <p:pic>
        <p:nvPicPr>
          <p:cNvPr id="30" name="Picture 4" descr="Free Clipart Images Butterfly - ClipArt Best | Butterfly art ...">
            <a:extLst>
              <a:ext uri="{FF2B5EF4-FFF2-40B4-BE49-F238E27FC236}">
                <a16:creationId xmlns:a16="http://schemas.microsoft.com/office/drawing/2014/main" id="{2825E8B2-6C75-48CC-8766-72AB364C35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40879" y="468239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Snail Cartoon Free PNG Image｜Illustoon">
            <a:extLst>
              <a:ext uri="{FF2B5EF4-FFF2-40B4-BE49-F238E27FC236}">
                <a16:creationId xmlns:a16="http://schemas.microsoft.com/office/drawing/2014/main" id="{A9D28FDD-15C8-45DD-9712-BCA9CFF3522B}"/>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5394069" y="4678338"/>
            <a:ext cx="1403861" cy="1403861"/>
          </a:xfrm>
          <a:prstGeom prst="rect">
            <a:avLst/>
          </a:prstGeom>
          <a:noFill/>
          <a:extLst>
            <a:ext uri="{909E8E84-426E-40DD-AFC4-6F175D3DCCD1}">
              <a14:hiddenFill xmlns:a14="http://schemas.microsoft.com/office/drawing/2010/main">
                <a:solidFill>
                  <a:srgbClr val="FFFFFF"/>
                </a:solidFill>
              </a14:hiddenFill>
            </a:ext>
          </a:extLst>
        </p:spPr>
      </p:pic>
      <p:pic>
        <p:nvPicPr>
          <p:cNvPr id="32" name="Slika 31" descr="Coniglio Lepre Europea coniglio Coniglietto di Pasqua clipart ...">
            <a:extLst>
              <a:ext uri="{FF2B5EF4-FFF2-40B4-BE49-F238E27FC236}">
                <a16:creationId xmlns:a16="http://schemas.microsoft.com/office/drawing/2014/main" id="{0A90FDE1-7F7A-402B-93E3-B25741662FDC}"/>
              </a:ext>
            </a:extLst>
          </p:cNvPr>
          <p:cNvPicPr/>
          <p:nvPr/>
        </p:nvPicPr>
        <p:blipFill rotWithShape="1">
          <a:blip r:embed="rId5" cstate="hq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7846813" y="4675752"/>
            <a:ext cx="1170329" cy="1346729"/>
          </a:xfrm>
          <a:prstGeom prst="rect">
            <a:avLst/>
          </a:prstGeom>
          <a:noFill/>
          <a:ln>
            <a:noFill/>
          </a:ln>
          <a:extLst>
            <a:ext uri="{53640926-AAD7-44D8-BBD7-CCE9431645EC}">
              <a14:shadowObscured xmlns:a14="http://schemas.microsoft.com/office/drawing/2010/main"/>
            </a:ext>
          </a:extLst>
        </p:spPr>
      </p:pic>
      <p:pic>
        <p:nvPicPr>
          <p:cNvPr id="33" name="Picture 2" descr="Fiore Rosa Png Clipart, Vectors, PSD Templates - Free PNG Images ...">
            <a:extLst>
              <a:ext uri="{FF2B5EF4-FFF2-40B4-BE49-F238E27FC236}">
                <a16:creationId xmlns:a16="http://schemas.microsoft.com/office/drawing/2014/main" id="{C94AEBC7-F521-48C3-88B6-202B3004E38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6503" y="4759102"/>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Library of gatto transparent stock png files ▻▻▻ Clipart Art 2019">
            <a:extLst>
              <a:ext uri="{FF2B5EF4-FFF2-40B4-BE49-F238E27FC236}">
                <a16:creationId xmlns:a16="http://schemas.microsoft.com/office/drawing/2014/main" id="{01DA0937-1D9B-413D-8FA3-9D453933301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942235" y="4641400"/>
            <a:ext cx="1381081" cy="1381081"/>
          </a:xfrm>
          <a:prstGeom prst="rect">
            <a:avLst/>
          </a:prstGeom>
          <a:noFill/>
          <a:extLst>
            <a:ext uri="{909E8E84-426E-40DD-AFC4-6F175D3DCCD1}">
              <a14:hiddenFill xmlns:a14="http://schemas.microsoft.com/office/drawing/2010/main">
                <a:solidFill>
                  <a:srgbClr val="FFFFFF"/>
                </a:solidFill>
              </a14:hiddenFill>
            </a:ext>
          </a:extLst>
        </p:spPr>
      </p:pic>
      <p:sp>
        <p:nvSpPr>
          <p:cNvPr id="35" name="Označba mesta vsebine 2">
            <a:extLst>
              <a:ext uri="{FF2B5EF4-FFF2-40B4-BE49-F238E27FC236}">
                <a16:creationId xmlns:a16="http://schemas.microsoft.com/office/drawing/2014/main" id="{38726E1C-A438-4DA0-B877-4185A57C917F}"/>
              </a:ext>
            </a:extLst>
          </p:cNvPr>
          <p:cNvSpPr txBox="1">
            <a:spLocks/>
          </p:cNvSpPr>
          <p:nvPr/>
        </p:nvSpPr>
        <p:spPr>
          <a:xfrm>
            <a:off x="128099" y="571178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(U)                             (J)                            (Ž)                             (H)                           (T)</a:t>
            </a:r>
          </a:p>
        </p:txBody>
      </p:sp>
    </p:spTree>
    <p:extLst>
      <p:ext uri="{BB962C8B-B14F-4D97-AF65-F5344CB8AC3E}">
        <p14:creationId xmlns:p14="http://schemas.microsoft.com/office/powerpoint/2010/main" val="254698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wnload Free png Yellow Flower Png Image - Yellow Flower ...">
            <a:extLst>
              <a:ext uri="{FF2B5EF4-FFF2-40B4-BE49-F238E27FC236}">
                <a16:creationId xmlns:a16="http://schemas.microsoft.com/office/drawing/2014/main" id="{02D3215D-28D1-4C01-9544-3E9347766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386" y="823207"/>
            <a:ext cx="3532027" cy="2583754"/>
          </a:xfrm>
          <a:prstGeom prst="rect">
            <a:avLst/>
          </a:prstGeom>
          <a:noFill/>
          <a:extLst>
            <a:ext uri="{909E8E84-426E-40DD-AFC4-6F175D3DCCD1}">
              <a14:hiddenFill xmlns:a14="http://schemas.microsoft.com/office/drawing/2010/main">
                <a:solidFill>
                  <a:srgbClr val="FFFFFF"/>
                </a:solidFill>
              </a14:hiddenFill>
            </a:ext>
          </a:extLst>
        </p:spPr>
      </p:pic>
      <p:sp>
        <p:nvSpPr>
          <p:cNvPr id="5" name="Označba mesta vsebine 2">
            <a:extLst>
              <a:ext uri="{FF2B5EF4-FFF2-40B4-BE49-F238E27FC236}">
                <a16:creationId xmlns:a16="http://schemas.microsoft.com/office/drawing/2014/main" id="{A46EF456-0C85-4030-A96C-C4ADADFDEE20}"/>
              </a:ext>
            </a:extLst>
          </p:cNvPr>
          <p:cNvSpPr>
            <a:spLocks noGrp="1"/>
          </p:cNvSpPr>
          <p:nvPr>
            <p:ph idx="1"/>
          </p:nvPr>
        </p:nvSpPr>
        <p:spPr>
          <a:xfrm>
            <a:off x="593499" y="486221"/>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7. METKA JE FOTOGRAFIRALA CVET S PETIMI ČEBELAMI (GLEJ SLIKO). </a:t>
            </a:r>
          </a:p>
        </p:txBody>
      </p:sp>
      <p:sp>
        <p:nvSpPr>
          <p:cNvPr id="7" name="Označba mesta vsebine 2">
            <a:extLst>
              <a:ext uri="{FF2B5EF4-FFF2-40B4-BE49-F238E27FC236}">
                <a16:creationId xmlns:a16="http://schemas.microsoft.com/office/drawing/2014/main" id="{38E937E8-42AF-4C1C-AD7D-0BC0525105B8}"/>
              </a:ext>
            </a:extLst>
          </p:cNvPr>
          <p:cNvSpPr txBox="1">
            <a:spLocks/>
          </p:cNvSpPr>
          <p:nvPr/>
        </p:nvSpPr>
        <p:spPr>
          <a:xfrm>
            <a:off x="546277" y="3429000"/>
            <a:ext cx="11461123" cy="6599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POTEM KO STA  2 ČEBELI ODLETELI, TRI ČEBELE PA PRILETELE, JE CVET S ČEBELAMI</a:t>
            </a:r>
          </a:p>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FOTOGRAFIRALA ČE EMA. KATERA FOTOGRAFIJA JE EMINA?</a:t>
            </a:r>
          </a:p>
        </p:txBody>
      </p:sp>
      <p:sp>
        <p:nvSpPr>
          <p:cNvPr id="8" name="Označba mesta vsebine 2">
            <a:extLst>
              <a:ext uri="{FF2B5EF4-FFF2-40B4-BE49-F238E27FC236}">
                <a16:creationId xmlns:a16="http://schemas.microsoft.com/office/drawing/2014/main" id="{718C5807-4C91-4BA1-B35F-112F60AE3339}"/>
              </a:ext>
            </a:extLst>
          </p:cNvPr>
          <p:cNvSpPr txBox="1">
            <a:spLocks/>
          </p:cNvSpPr>
          <p:nvPr/>
        </p:nvSpPr>
        <p:spPr>
          <a:xfrm>
            <a:off x="271360" y="5476743"/>
            <a:ext cx="10018860"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(S)                                     (A)                                       (E)                                     (F)                          </a:t>
            </a:r>
          </a:p>
        </p:txBody>
      </p:sp>
      <p:pic>
        <p:nvPicPr>
          <p:cNvPr id="9" name="Picture 2" descr="Download Free png Yellow Flower Png Image - Yellow Flower ...">
            <a:extLst>
              <a:ext uri="{FF2B5EF4-FFF2-40B4-BE49-F238E27FC236}">
                <a16:creationId xmlns:a16="http://schemas.microsoft.com/office/drawing/2014/main" id="{AEEAE672-3BE2-4EFD-AF42-02CE690F60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87437"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Free png Yellow Flower Png Image - Yellow Flower ...">
            <a:extLst>
              <a:ext uri="{FF2B5EF4-FFF2-40B4-BE49-F238E27FC236}">
                <a16:creationId xmlns:a16="http://schemas.microsoft.com/office/drawing/2014/main" id="{E9B19EF0-A524-49F3-A863-9F8B028D3D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l="16808"/>
          <a:stretch/>
        </p:blipFill>
        <p:spPr bwMode="auto">
          <a:xfrm>
            <a:off x="9787130" y="4544925"/>
            <a:ext cx="2328799"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Free png Yellow Flower Png Image - Yellow Flower ...">
            <a:extLst>
              <a:ext uri="{FF2B5EF4-FFF2-40B4-BE49-F238E27FC236}">
                <a16:creationId xmlns:a16="http://schemas.microsoft.com/office/drawing/2014/main" id="{C9170027-AF20-4D99-9B71-21EED91A72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302806"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Free png Yellow Flower Png Image - Yellow Flower ...">
            <a:extLst>
              <a:ext uri="{FF2B5EF4-FFF2-40B4-BE49-F238E27FC236}">
                <a16:creationId xmlns:a16="http://schemas.microsoft.com/office/drawing/2014/main" id="{EA62675D-FC7F-4587-80ED-56BC52F2A1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6402082" y="4555853"/>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ney bee clipart 4 » Clipart Station">
            <a:extLst>
              <a:ext uri="{FF2B5EF4-FFF2-40B4-BE49-F238E27FC236}">
                <a16:creationId xmlns:a16="http://schemas.microsoft.com/office/drawing/2014/main" id="{B651E7E1-8E91-4EC1-BC91-6CFD48EE0D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5965828" y="164266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oney bee clipart 4 » Clipart Station">
            <a:extLst>
              <a:ext uri="{FF2B5EF4-FFF2-40B4-BE49-F238E27FC236}">
                <a16:creationId xmlns:a16="http://schemas.microsoft.com/office/drawing/2014/main" id="{44ABDEFD-FFAA-4D37-8583-07632BD0BBA5}"/>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06572" y="175408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oney bee clipart 4 » Clipart Station">
            <a:extLst>
              <a:ext uri="{FF2B5EF4-FFF2-40B4-BE49-F238E27FC236}">
                <a16:creationId xmlns:a16="http://schemas.microsoft.com/office/drawing/2014/main" id="{3715B90F-E45F-4C1A-9632-A0E79929767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546625">
            <a:off x="5457722" y="2516522"/>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oney bee clipart 4 » Clipart Station">
            <a:extLst>
              <a:ext uri="{FF2B5EF4-FFF2-40B4-BE49-F238E27FC236}">
                <a16:creationId xmlns:a16="http://schemas.microsoft.com/office/drawing/2014/main" id="{6103D0C8-643C-4D98-A1BF-3638B8452A8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072399">
            <a:off x="4740918" y="197447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oney bee clipart 4 » Clipart Station">
            <a:extLst>
              <a:ext uri="{FF2B5EF4-FFF2-40B4-BE49-F238E27FC236}">
                <a16:creationId xmlns:a16="http://schemas.microsoft.com/office/drawing/2014/main" id="{05390FF0-08AE-45B5-9A71-BE051F5FFFC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308655">
            <a:off x="5330901" y="11629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oney bee clipart 4 » Clipart Station">
            <a:extLst>
              <a:ext uri="{FF2B5EF4-FFF2-40B4-BE49-F238E27FC236}">
                <a16:creationId xmlns:a16="http://schemas.microsoft.com/office/drawing/2014/main" id="{A5E711EE-78B6-4EB6-B01C-A5028F566C64}"/>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0467342" y="492824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ney bee clipart 4 » Clipart Station">
            <a:extLst>
              <a:ext uri="{FF2B5EF4-FFF2-40B4-BE49-F238E27FC236}">
                <a16:creationId xmlns:a16="http://schemas.microsoft.com/office/drawing/2014/main" id="{44270EC7-7A3B-4623-9F92-41D824C1E9E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53780" y="557972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oney bee clipart 4 » Clipart Station">
            <a:extLst>
              <a:ext uri="{FF2B5EF4-FFF2-40B4-BE49-F238E27FC236}">
                <a16:creationId xmlns:a16="http://schemas.microsoft.com/office/drawing/2014/main" id="{9173C81D-BB5C-4A97-90E6-F35BEA16E379}"/>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45035" y="581065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oney bee clipart 4 » Clipart Station">
            <a:extLst>
              <a:ext uri="{FF2B5EF4-FFF2-40B4-BE49-F238E27FC236}">
                <a16:creationId xmlns:a16="http://schemas.microsoft.com/office/drawing/2014/main" id="{8A0367E4-8B42-4B1A-A5C6-E6B89F857126}"/>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8089122" y="5501063"/>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oney bee clipart 4 » Clipart Station">
            <a:extLst>
              <a:ext uri="{FF2B5EF4-FFF2-40B4-BE49-F238E27FC236}">
                <a16:creationId xmlns:a16="http://schemas.microsoft.com/office/drawing/2014/main" id="{8F3D591B-AAF2-4EFE-AF30-A1246FC3EE8A}"/>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014252">
            <a:off x="7080589" y="490193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oney bee clipart 4 » Clipart Station">
            <a:extLst>
              <a:ext uri="{FF2B5EF4-FFF2-40B4-BE49-F238E27FC236}">
                <a16:creationId xmlns:a16="http://schemas.microsoft.com/office/drawing/2014/main" id="{91C0DD33-F01E-4653-A9B1-8CAC42F924E0}"/>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74600" y="523151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oney bee clipart 4 » Clipart Station">
            <a:extLst>
              <a:ext uri="{FF2B5EF4-FFF2-40B4-BE49-F238E27FC236}">
                <a16:creationId xmlns:a16="http://schemas.microsoft.com/office/drawing/2014/main" id="{3C1E0972-E465-487C-BDEA-6F199B2530F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84522" y="479232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oney bee clipart 4 » Clipart Station">
            <a:extLst>
              <a:ext uri="{FF2B5EF4-FFF2-40B4-BE49-F238E27FC236}">
                <a16:creationId xmlns:a16="http://schemas.microsoft.com/office/drawing/2014/main" id="{7DE7DC0F-3459-4542-B238-7226C2BD50BF}"/>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3667">
            <a:off x="4408673" y="53853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oney bee clipart 4 » Clipart Station">
            <a:extLst>
              <a:ext uri="{FF2B5EF4-FFF2-40B4-BE49-F238E27FC236}">
                <a16:creationId xmlns:a16="http://schemas.microsoft.com/office/drawing/2014/main" id="{D7CBCDF4-18CC-42D2-8367-46729E2CD7D4}"/>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249744">
            <a:off x="3959609" y="511036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oney bee clipart 4 » Clipart Station">
            <a:extLst>
              <a:ext uri="{FF2B5EF4-FFF2-40B4-BE49-F238E27FC236}">
                <a16:creationId xmlns:a16="http://schemas.microsoft.com/office/drawing/2014/main" id="{18F40942-14E4-467E-BDD6-507B9F9D1B1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725214" y="49250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oney bee clipart 4 » Clipart Station">
            <a:extLst>
              <a:ext uri="{FF2B5EF4-FFF2-40B4-BE49-F238E27FC236}">
                <a16:creationId xmlns:a16="http://schemas.microsoft.com/office/drawing/2014/main" id="{330E28E1-5DF7-4598-AF4C-A089CA1CB1C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96659">
            <a:off x="10655112" y="560157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oney bee clipart 4 » Clipart Station">
            <a:extLst>
              <a:ext uri="{FF2B5EF4-FFF2-40B4-BE49-F238E27FC236}">
                <a16:creationId xmlns:a16="http://schemas.microsoft.com/office/drawing/2014/main" id="{FF377A0C-6EF0-462F-A9E3-04A43B06C05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9957104" y="5439707"/>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oney bee clipart 4 » Clipart Station">
            <a:extLst>
              <a:ext uri="{FF2B5EF4-FFF2-40B4-BE49-F238E27FC236}">
                <a16:creationId xmlns:a16="http://schemas.microsoft.com/office/drawing/2014/main" id="{4A610FBA-CEEE-4E6E-A4B6-2CE1DE8F4190}"/>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7915051">
            <a:off x="4128633" y="583024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oney bee clipart 4 » Clipart Station">
            <a:extLst>
              <a:ext uri="{FF2B5EF4-FFF2-40B4-BE49-F238E27FC236}">
                <a16:creationId xmlns:a16="http://schemas.microsoft.com/office/drawing/2014/main" id="{C039EB90-9F3B-4E81-B22E-480345D56066}"/>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950766" y="551711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oney bee clipart 4 » Clipart Station">
            <a:extLst>
              <a:ext uri="{FF2B5EF4-FFF2-40B4-BE49-F238E27FC236}">
                <a16:creationId xmlns:a16="http://schemas.microsoft.com/office/drawing/2014/main" id="{FDB4FB1C-E623-45D1-A863-DF387E8870A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89534" y="573664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oney bee clipart 4 » Clipart Station">
            <a:extLst>
              <a:ext uri="{FF2B5EF4-FFF2-40B4-BE49-F238E27FC236}">
                <a16:creationId xmlns:a16="http://schemas.microsoft.com/office/drawing/2014/main" id="{E0C2F34C-0863-4460-94C5-E5AA6D4AE15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369550">
            <a:off x="1137335" y="543377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oney bee clipart 4 » Clipart Station">
            <a:extLst>
              <a:ext uri="{FF2B5EF4-FFF2-40B4-BE49-F238E27FC236}">
                <a16:creationId xmlns:a16="http://schemas.microsoft.com/office/drawing/2014/main" id="{39854125-C1ED-45C8-A39D-1C3D381BD82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2012104" y="52966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oney bee clipart 4 » Clipart Station">
            <a:extLst>
              <a:ext uri="{FF2B5EF4-FFF2-40B4-BE49-F238E27FC236}">
                <a16:creationId xmlns:a16="http://schemas.microsoft.com/office/drawing/2014/main" id="{545A0FAC-F72C-49B4-A1DC-607269767E9B}"/>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31770" y="4845009"/>
            <a:ext cx="520997" cy="5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1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0CC2FA-DF96-4649-86B8-E5F05EAFAE48}"/>
              </a:ext>
            </a:extLst>
          </p:cNvPr>
          <p:cNvSpPr>
            <a:spLocks noGrp="1"/>
          </p:cNvSpPr>
          <p:nvPr>
            <p:ph type="title"/>
          </p:nvPr>
        </p:nvSpPr>
        <p:spPr>
          <a:xfrm>
            <a:off x="463639" y="2387108"/>
            <a:ext cx="11402096" cy="1325563"/>
          </a:xfrm>
        </p:spPr>
        <p:txBody>
          <a:bodyPr>
            <a:normAutofit fontScale="90000"/>
          </a:bodyPr>
          <a:lstStyle/>
          <a:p>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USPEŠNO SI PRIŠEL DO KONCA.</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PREBERI REŠITEV.</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sz="3600" dirty="0"/>
              <a:t>BESEDO POŠLJI UČITELJICI S PRIPISOM „REŠITEV KVIZA JE ________.“</a:t>
            </a:r>
            <a:endParaRPr lang="sl-SI" dirty="0">
              <a:latin typeface="Arial" panose="020B0604020202020204" pitchFamily="34" charset="0"/>
              <a:cs typeface="Arial" panose="020B0604020202020204" pitchFamily="34" charset="0"/>
            </a:endParaRPr>
          </a:p>
        </p:txBody>
      </p:sp>
      <p:pic>
        <p:nvPicPr>
          <p:cNvPr id="7" name="Picture 2" descr="Stock Photo and Image Portfolio by CPYstudio | Shutterstock">
            <a:extLst>
              <a:ext uri="{FF2B5EF4-FFF2-40B4-BE49-F238E27FC236}">
                <a16:creationId xmlns:a16="http://schemas.microsoft.com/office/drawing/2014/main" id="{990DAB56-79E2-49DD-9928-44C44F732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4" b="13291"/>
          <a:stretch/>
        </p:blipFill>
        <p:spPr bwMode="auto">
          <a:xfrm>
            <a:off x="6210032" y="1609858"/>
            <a:ext cx="4840042" cy="395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3284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351</Words>
  <Application>Microsoft Office PowerPoint</Application>
  <PresentationFormat>Širokozaslonsko</PresentationFormat>
  <Paragraphs>25</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POZDRAVLJEN BISTROGLAVEC  SI PRIPRAVLJEN ZA KVIZ?  PA ZAČNIMO. PREBERI NALOGO (ČE NE GRE PROSI STARŠE, DA TI POMAGAJO).  ČRKO PRAVILNE TRDITVE NAPIŠI NA LIST. IZPISANE ČRKE TI BODO DALE NOVO BESEDO.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USPEŠNO SI PRIŠEL DO KONCA.       PREBERI REŠITEV.  BESEDO POŠLJI UČITELJICI S PRIPISOM „REŠITEV KVIZA JE 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POZDRAVLJEN BISTROGLAVEC  SI PRIPRAVLJEN ZA KVIZ?  PA ZAČNIMO. PREBERI NALOGO (ČE NE GRE PROSI STARŠE, DA TI POMAGAJO).  ČRKO PRAVILNE TRDITVE SI NAPIŠI NA LIST. IZPISANE ČRKE TI BODO DALE NOVO BESEDO. BESEDO POŠLJI UČITELJICI S PRIPISOM „REŠITEV KVIZA JE ___________“</dc:title>
  <dc:creator>zlatka</dc:creator>
  <cp:lastModifiedBy>DARJA</cp:lastModifiedBy>
  <cp:revision>15</cp:revision>
  <dcterms:created xsi:type="dcterms:W3CDTF">2020-04-04T16:10:19Z</dcterms:created>
  <dcterms:modified xsi:type="dcterms:W3CDTF">2020-04-05T06:36:58Z</dcterms:modified>
</cp:coreProperties>
</file>